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5"/>
  </p:notesMasterIdLst>
  <p:sldIdLst>
    <p:sldId id="268" r:id="rId5"/>
    <p:sldId id="270" r:id="rId6"/>
    <p:sldId id="271" r:id="rId7"/>
    <p:sldId id="272" r:id="rId8"/>
    <p:sldId id="273" r:id="rId9"/>
    <p:sldId id="274" r:id="rId10"/>
    <p:sldId id="275" r:id="rId11"/>
    <p:sldId id="277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331"/>
    <a:srgbClr val="B88318"/>
    <a:srgbClr val="8B7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176FF-F5B4-4D45-8779-9F0F455743E8}" type="datetimeFigureOut">
              <a:rPr lang="en-US" smtClean="0"/>
              <a:t>30-May-20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FBCA-4BE8-4FB5-91BD-69C6AC6B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ADF3C0-B1FB-42DC-B478-AF84C3CE5C3C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58D-CE36-42FB-A681-D4975774D88C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26B-855B-4DB6-BFA6-A35E4D51FCF3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D5F4-8AF8-46B9-B655-FECF27EF63FD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408-9C27-42D0-A3E3-2484768A8F22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13A-523B-4CD2-9C8B-D457F28F4ABD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48E7-81A7-49BE-B31E-01672C55CDBE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A03C-BA82-4F79-A730-B582D55F1D51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FC7-A8BD-4D51-8A8C-57C129BB2ED5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B8F2-452F-47BB-A0B0-A22052EA7BBF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A4FA73F-E3AE-4666-833E-DAC3CC7447FA}" type="datetime1">
              <a:rPr lang="en-US" smtClean="0"/>
              <a:t>30-May-20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8" y="758952"/>
            <a:ext cx="4293185" cy="2402259"/>
          </a:xfrm>
        </p:spPr>
        <p:txBody>
          <a:bodyPr>
            <a:noAutofit/>
          </a:bodyPr>
          <a:lstStyle/>
          <a:p>
            <a:r>
              <a:rPr lang="sr-Cyrl-R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реалистички писци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036424"/>
            <a:ext cx="3950503" cy="1894114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solidFill>
                  <a:schemeClr val="tx1">
                    <a:lumMod val="85000"/>
                  </a:schemeClr>
                </a:solidFill>
              </a:rPr>
              <a:t>Координатор пројекта: Радмила Капата </a:t>
            </a:r>
          </a:p>
          <a:p>
            <a:r>
              <a:rPr lang="sr-Cyrl-RS" dirty="0" smtClean="0">
                <a:solidFill>
                  <a:schemeClr val="tx1">
                    <a:lumMod val="85000"/>
                  </a:schemeClr>
                </a:solidFill>
              </a:rPr>
              <a:t>Учесници: ученици одељења 2/1 и 2/2 ЕТШ,,Никола Тесла,, Панчево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940525"/>
            <a:ext cx="5146766" cy="34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BABA-6BFF-4FE1-92EC-96E5906F5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Циљ: ученици ће се кроз израду пројектног задатка упознати са одликама естетског света и стваралачког поступка реалистичких писаца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116183"/>
            <a:ext cx="8595360" cy="4063954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ће бити у стању да :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-уочава естетске чиниоце и њихову уметничку улогу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-открива универзално значење дела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-критички сагледава испољене карактере, поступке , 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идеје, ставове и погледе на свет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-морално вреднује поступке ликова 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-аргументовано анализира књижевни текст</a:t>
            </a:r>
          </a:p>
          <a:p>
            <a:pPr marL="0" indent="0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-исказује сопствене ставове и осећања поводом             </a:t>
            </a:r>
          </a:p>
          <a:p>
            <a:pPr marL="0" indent="0">
              <a:buNone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кљижевног дела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2800548"/>
            <a:ext cx="2556373" cy="2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463040"/>
          </a:xfrm>
        </p:spPr>
        <p:txBody>
          <a:bodyPr>
            <a:no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 пројекта: </a:t>
            </a:r>
            <a:r>
              <a:rPr lang="sr-Cyrl-RS" sz="36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тематско-мотивска анализа дела реалистичких писаца уз употребу икт технологије</a:t>
            </a:r>
            <a:endParaRPr lang="en-US" sz="36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2468880"/>
            <a:ext cx="8595360" cy="3958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2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Улога Икт-а:</a:t>
            </a:r>
          </a:p>
          <a:p>
            <a:r>
              <a:rPr lang="sr-Cyrl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наставе на даљину , наставник часове реализује помоћу различитих платформи ( </a:t>
            </a:r>
            <a:r>
              <a:rPr lang="sr-Latn-RS" sz="2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Edmodo</a:t>
            </a:r>
            <a:r>
              <a:rPr lang="sr-Latn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Whats-up</a:t>
            </a:r>
            <a:r>
              <a:rPr lang="sr-Latn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sr-Latn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r-Cyrl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је могу користити у истраживачком раду, а биће усмерени на поуздане изворе информација о српским реалистичким писцима</a:t>
            </a:r>
          </a:p>
          <a:p>
            <a:r>
              <a:rPr lang="sr-Cyrl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ће бити усмерени да користе различите веб алате при изради финалног пројекта ( </a:t>
            </a:r>
            <a:r>
              <a:rPr lang="sr-Latn-RS" sz="2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Point, Video Editori </a:t>
            </a:r>
            <a:r>
              <a:rPr lang="sr-Latn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.....)</a:t>
            </a:r>
          </a:p>
          <a:p>
            <a:r>
              <a:rPr lang="sr-Cyrl-RS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ће користити различите алате за израду презентације/филма –најбољи ученички радови, која ће бити постављена на сајту школе....</a:t>
            </a:r>
          </a:p>
          <a:p>
            <a:endParaRPr lang="sr-Cyrl-RS" sz="22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2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Дужина трајања пројекта: МАРТ- ЈУН 2020. године</a:t>
            </a:r>
          </a:p>
          <a:p>
            <a:pPr marL="0" indent="0">
              <a:buNone/>
            </a:pPr>
            <a:r>
              <a:rPr lang="sr-Cyrl-RS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u="sng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 презентације пројекта: </a:t>
            </a:r>
            <a:r>
              <a:rPr lang="sr-Cyrl-RS" sz="24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ће уз помоћ презентације/филма представити рад ученика ова два одељења осталим ученицима школе (на приредби за дан школе (када се за то стекну епидемиолошки услови); у међувремену ће исти бити постављен на сајту школе.</a:t>
            </a:r>
            <a:endParaRPr lang="en-US" sz="2400" u="sng" dirty="0">
              <a:solidFill>
                <a:srgbClr val="9F53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2090057"/>
            <a:ext cx="4480560" cy="4090080"/>
          </a:xfrm>
        </p:spPr>
        <p:txBody>
          <a:bodyPr/>
          <a:lstStyle/>
          <a:p>
            <a:pPr marL="0" indent="0">
              <a:buNone/>
            </a:pPr>
            <a:r>
              <a:rPr lang="sr-Cyrl-R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ученика: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Присуство и активност ученика на предавањима наставника преко различитих платформи (</a:t>
            </a:r>
            <a:r>
              <a:rPr lang="sr-Latn-RS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 up, ZOOM)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Преузимање и читање материјала са Едмодо учионице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Израда пројектног задатка – индивидуално или у групама ( у складу са могућностима ученика, договор са наставником)</a:t>
            </a:r>
          </a:p>
          <a:p>
            <a:endParaRPr lang="sr-Cyrl-R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2090057"/>
            <a:ext cx="4480560" cy="409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наставника: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Предавања о српском реализму и представницима 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подељени у групе (</a:t>
            </a:r>
            <a:r>
              <a:rPr lang="sr-Latn-RS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Консултације са ученицима (</a:t>
            </a:r>
            <a:r>
              <a:rPr lang="sr-Latn-RS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 up</a:t>
            </a:r>
            <a:r>
              <a:rPr lang="sr-Latn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Постављање  писаног материјала на Едмодо учионици који прати предавања 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Постављање задатка на учионици уз могућност додатних консултација и појашњења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0"/>
            <a:ext cx="4736593" cy="1600197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пројекту учествују ученици два одељења (смер- електротехничар мултимедија и електротрхничар информационих технологија ) и наставник српског језика и књижевности Радмила Капата.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1531" y="718457"/>
            <a:ext cx="4245429" cy="5003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2860766"/>
            <a:ext cx="2625634" cy="2860765"/>
          </a:xfrm>
          <a:prstGeom prst="rect">
            <a:avLst/>
          </a:prstGeom>
        </p:spPr>
      </p:pic>
      <p:sp>
        <p:nvSpPr>
          <p:cNvPr id="5" name="AutoShape 2" descr="Srpski realizam | Serbica Books / South East Europe Books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841247" y="2099734"/>
            <a:ext cx="395282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Cyrl-RS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36022"/>
            <a:ext cx="4005072" cy="1097281"/>
          </a:xfrm>
        </p:spPr>
        <p:txBody>
          <a:bodyPr>
            <a:normAutofit/>
          </a:bodyPr>
          <a:lstStyle/>
          <a:p>
            <a:r>
              <a:rPr lang="sr-Cyrl-RS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овом пројекту наставник вреднује</a:t>
            </a:r>
            <a:r>
              <a:rPr lang="sr-Cyrl-R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4512" y="457200"/>
            <a:ext cx="4553888" cy="545253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638697"/>
            <a:ext cx="4005072" cy="32710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и ангажованост ученика у свим сегментима пројекта ( од одржавања наставе до финалног продукта)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Тачност и исправност коришћених података и анализе приповедачких поступака, теме , мотива.....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Креативност у изради задатка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Финални продукт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31521" y="365760"/>
                <a:ext cx="5277393" cy="1802674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sr-Cyrl-RS" sz="1400" i="1" u="sng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Реализација пројекта:</m:t>
                    </m:r>
                  </m:oMath>
                </a14:m>
                <a:r>
                  <a:rPr lang="sr-Latn-RS" sz="1400" u="sng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Cyrl-RS" sz="1400" u="sng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Cyrl-RS" sz="1400" u="sng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sr-Cyrl-RS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∗Реализација часова (</m:t>
                    </m:r>
                  </m:oMath>
                </a14:m>
                <a:r>
                  <a:rPr lang="sr-Latn-RS" sz="1400" dirty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https://zoom.us</a:t>
                </a:r>
                <a:r>
                  <a:rPr lang="sr-Latn-RS" sz="1400" dirty="0" smtClean="0">
                    <a:solidFill>
                      <a:schemeClr val="tx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/)</a:t>
                </a:r>
                <a: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sr-Latn-RS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sr-Cyrl-RS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Постављање наставног материјала </m:t>
                    </m:r>
                    <m:r>
                      <a:rPr lang="sr-Latn-RS" sz="1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https://www.edmodo.com</a:t>
                </a:r>
                <a: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/)</a:t>
                </a:r>
                <a: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a:rPr lang="sr-Cyrl-RS" sz="14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Консултације са ученицима (</m:t>
                    </m:r>
                  </m:oMath>
                </a14:m>
                <a:r>
                  <a:rPr lang="sr-Latn-RS" sz="1400" u="sng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https://www.whatsapp.com</a:t>
                </a:r>
                <a:r>
                  <a:rPr lang="sr-Latn-RS" sz="1400" u="sng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/)</a:t>
                </a:r>
                <a:r>
                  <a:rPr lang="sr-Latn-RS" sz="1400" u="sng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1400" u="sng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17.3</a:t>
                </a:r>
                <a:r>
                  <a:rPr lang="sr-Latn-RS" sz="1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.-</a:t>
                </a:r>
                <a: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27.4.2020</a:t>
                </a:r>
                <a: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Latn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sr-Cyrl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Време израде финалног задатка (27.4.- 17.5. 2020.)</a:t>
                </a:r>
                <a:br>
                  <a:rPr lang="sr-Cyrl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*Оцењивање ученичких радова  (17.5.- 29.5.2020.)</a:t>
                </a:r>
                <a:br>
                  <a:rPr lang="sr-Cyrl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sr-Cyrl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*Презентовање ученичких радова ( јун 2020</a:t>
                </a:r>
                <a:r>
                  <a:rPr lang="sr-Latn-R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sr-Latn-RS" sz="1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1400" u="sng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1" y="365760"/>
                <a:ext cx="5277393" cy="1802674"/>
              </a:xfrm>
              <a:blipFill>
                <a:blip r:embed="rId2"/>
                <a:stretch>
                  <a:fillRect l="-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40971" y="2573382"/>
            <a:ext cx="3746769" cy="348778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806" y="2011680"/>
            <a:ext cx="3243013" cy="3814354"/>
          </a:xfrm>
        </p:spPr>
      </p:pic>
    </p:spTree>
    <p:extLst>
      <p:ext uri="{BB962C8B-B14F-4D97-AF65-F5344CB8AC3E}">
        <p14:creationId xmlns:p14="http://schemas.microsoft.com/office/powerpoint/2010/main" val="26265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200" u="sng" spc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Вредновање</a:t>
            </a:r>
            <a:r>
              <a:rPr lang="sr-Cyrl-RS" sz="2200" u="sng" spc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sr-Cyrl-RS" sz="2200" u="sng" spc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spc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sz="2200" spc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задатих </a:t>
            </a:r>
            <a:r>
              <a:rPr lang="sr-Cyrl-RS" sz="2200" spc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критеријума (</a:t>
            </a:r>
            <a:r>
              <a:rPr lang="sr-Cyrl-RS" sz="2200" spc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слајд6), </a:t>
            </a:r>
            <a:r>
              <a:rPr lang="sr-Cyrl-RS" sz="2200" spc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 </a:t>
            </a:r>
            <a:r>
              <a:rPr lang="sr-Cyrl-RS" sz="2200" spc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вреднује читав процес </a:t>
            </a:r>
            <a:r>
              <a:rPr lang="sr-Cyrl-RS" sz="2200" spc="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222" y="1018903"/>
            <a:ext cx="4115157" cy="48908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4070386" cy="3810001"/>
          </a:xfrm>
        </p:spPr>
        <p:txBody>
          <a:bodyPr>
            <a:normAutofit/>
          </a:bodyPr>
          <a:lstStyle/>
          <a:p>
            <a:r>
              <a:rPr lang="sr-Cyrl-RS" sz="1800" u="sng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Оцена ученика о процесу рада: </a:t>
            </a:r>
            <a:r>
              <a:rPr lang="sr-Cyrl-RS" sz="18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4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коментари на платформи за комуникацију)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Допао им се овакав начин рада и обраде наставних јединица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Било им је интересантно да на овакав начин, употребом икт- технологија приступе анализи и обради књижевних дела.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solidFill>
                  <a:srgbClr val="9F53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Надају се да ћемо овакав начин рада поновити и следеће школске године.</a:t>
            </a:r>
          </a:p>
          <a:p>
            <a:endParaRPr lang="sr-Cyrl-RS" sz="1800" u="sng" dirty="0" smtClean="0">
              <a:solidFill>
                <a:srgbClr val="9F53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800" dirty="0" smtClean="0">
              <a:solidFill>
                <a:srgbClr val="9F53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.</a:t>
            </a:r>
            <a:r>
              <a:rPr lang="sr-Cyrl-RS" dirty="0">
                <a:solidFill>
                  <a:schemeClr val="bg1">
                    <a:lumMod val="65000"/>
                  </a:schemeClr>
                </a:solidFill>
              </a:rPr>
              <a:t>Н</a:t>
            </a:r>
            <a:r>
              <a:rPr lang="sr-Cyrl-RS" dirty="0" smtClean="0">
                <a:solidFill>
                  <a:schemeClr val="bg1">
                    <a:lumMod val="65000"/>
                  </a:schemeClr>
                </a:solidFill>
              </a:rPr>
              <a:t>еке од радова ученика можете погледати овде: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domanovic emai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063" y="3078163"/>
            <a:ext cx="4479925" cy="25241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8192" y="1084217"/>
            <a:ext cx="4480560" cy="1360958"/>
          </a:xfrm>
        </p:spPr>
        <p:txBody>
          <a:bodyPr/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Narodni poslanik email">
            <a:hlinkClick r:id="" action="ppaction://media"/>
          </p:cNvPr>
          <p:cNvPicPr>
            <a:picLocks noGrp="1" noChangeAspect="1"/>
          </p:cNvPicPr>
          <p:nvPr>
            <p:ph sz="quarter" idx="4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6163" y="3078163"/>
            <a:ext cx="4481512" cy="2524125"/>
          </a:xfrm>
        </p:spPr>
      </p:pic>
    </p:spTree>
    <p:extLst>
      <p:ext uri="{BB962C8B-B14F-4D97-AF65-F5344CB8AC3E}">
        <p14:creationId xmlns:p14="http://schemas.microsoft.com/office/powerpoint/2010/main" val="246155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17B96-44E1-4D27-8275-49488FA5EBD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0</TotalTime>
  <Words>479</Words>
  <Application>Microsoft Office PowerPoint</Application>
  <PresentationFormat>Widescreen</PresentationFormat>
  <Paragraphs>49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Century Schoolbook</vt:lpstr>
      <vt:lpstr>Times New Roman</vt:lpstr>
      <vt:lpstr>Wingdings 2</vt:lpstr>
      <vt:lpstr>View</vt:lpstr>
      <vt:lpstr>Српски реалистички писци</vt:lpstr>
      <vt:lpstr>Циљ: ученици ће се кроз израду пројектног задатка упознати са одликама естетског света и стваралачког поступка реалистичких писаца</vt:lpstr>
      <vt:lpstr>Задатак  пројекта: тематско-мотивска анализа дела реалистичких писаца уз употребу икт технологије</vt:lpstr>
      <vt:lpstr>Начин презентације пројекта: Наставник ће уз помоћ презентације/филма представити рад ученика ова два одељења осталим ученицима школе (на приредби за дан школе (када се за то стекну епидемиолошки услови); у међувремену ће исти бити постављен на сајту школе.</vt:lpstr>
      <vt:lpstr>У пројекту учествују ученици два одељења (смер- електротехничар мултимедија и електротрхничар информационих технологија ) и наставник српског језика и књижевности Радмила Капата.</vt:lpstr>
      <vt:lpstr>У овом пројекту наставник вреднује: </vt:lpstr>
      <vt:lpstr>Реализација пројекта:  ∗Реализација часова (https://zoom.us/) ∗Постављање наставног материјала (https://www.edmodo.com/) *Консултације са ученицима (https://www.whatsapp.com/)     17.3.-27.4.2020. *Време израде финалног задатка (27.4.- 17.5. 2020.) *Оцењивање ученичких радова  (17.5.- 29.5.2020.) *Презентовање ученичких радова ( јун 2020.) </vt:lpstr>
      <vt:lpstr>Вредновање: На основу задатих критеријума (слајд6),  наставник вреднује читав процес рада.</vt:lpstr>
      <vt:lpstr>.Неке од радова ученика можете погледати овде:</vt:lpstr>
      <vt:lpstr>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2020-05-30T11:13:37Z</dcterms:created>
  <dcterms:modified xsi:type="dcterms:W3CDTF">2020-05-30T19:50:16Z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